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497EB6-D585-4314-9AA6-38167F322703}">
  <a:tblStyle styleId="{97497EB6-D585-4314-9AA6-38167F3227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3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5.xml"/><Relationship Id="rId44" Type="http://schemas.openxmlformats.org/officeDocument/2006/relationships/font" Target="fonts/Lato-regular.fntdata"/><Relationship Id="rId21" Type="http://schemas.openxmlformats.org/officeDocument/2006/relationships/slide" Target="slides/slide14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7.xml"/><Relationship Id="rId46" Type="http://schemas.openxmlformats.org/officeDocument/2006/relationships/font" Target="fonts/Lato-italic.fntdata"/><Relationship Id="rId23" Type="http://schemas.openxmlformats.org/officeDocument/2006/relationships/slide" Target="slides/slide16.xml"/><Relationship Id="rId45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La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7d788cfc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7d788cfc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e7d788cfc_2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e7d788cf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e7d788cfc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e7d788cfc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e7d788cfc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e7d788cfc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7d788cfc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7d788cfc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e7d788cfc_2_2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e7d788cfc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7d788cfc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7d788cfc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e7d788cfc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e7d788cfc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de Dados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e7d788cfc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e7d788cfc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7d788cfc_2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7d788cfc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e7d788cfc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e7d788cfc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7d788cfc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7d788cfc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7d788cfc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e7d788cfc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e7d788cfc_2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e7d788cfc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e7d788cfc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e7d788cfc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e7d788cfc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e7d788cfc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e7d788cfc_2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e7d788cfc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e7d788cfc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e7d788cfc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e7d788cfc_2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e7d788cfc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e7d788cfc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e7d788cfc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e7d788cfc_2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e7d788cfc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e7d788cfc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e7d788cfc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e7d788cf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e7d788cf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e7d788cfc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e7d788cfc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e7d788cfc_2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e7d788cfc_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e7d788cfc_2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e7d788cfc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e7d788cfc_2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e7d788cfc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7d788cfc_2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e7d788cf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e7d788cf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e7d788cf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e7d788cfc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e7d788cf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e7d788cfc_2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e7d788cfc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e7d788cfc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e7d788cf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34.png"/><Relationship Id="rId13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5" Type="http://schemas.openxmlformats.org/officeDocument/2006/relationships/image" Target="../media/image39.png"/><Relationship Id="rId1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hyperlink" Target="mailto:giuferreira@gmail.com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s://cutt.ly/analise-rf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2406625" y="1524600"/>
            <a:ext cx="6737400" cy="14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SOLUÇÕES COMPLETAS BASEADAS EM DADOS: ANALYTICS, DATA ENGINEERING, DATA SCIENCE, DATA STORYTELLING</a:t>
            </a:r>
            <a:endParaRPr sz="2600"/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406625" y="3262825"/>
            <a:ext cx="6678300" cy="14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Giuliano Ferreira</a:t>
            </a:r>
            <a:br>
              <a:rPr lang="pt-BR" sz="2300"/>
            </a:br>
            <a:r>
              <a:rPr lang="pt-BR" sz="2300"/>
              <a:t>Anderson Monteiro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Marcella </a:t>
            </a:r>
            <a:r>
              <a:rPr lang="pt-BR" sz="2300"/>
              <a:t>Oliveira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Luís Carlos Almeida</a:t>
            </a:r>
            <a:endParaRPr sz="2300"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00" y="0"/>
            <a:ext cx="66783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90" y="1425500"/>
            <a:ext cx="1614985" cy="1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50" y="3339025"/>
            <a:ext cx="1325875" cy="1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4294967295" type="body"/>
          </p:nvPr>
        </p:nvSpPr>
        <p:spPr>
          <a:xfrm>
            <a:off x="405100" y="529650"/>
            <a:ext cx="42552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accent5"/>
                </a:solidFill>
              </a:rPr>
              <a:t>Estratégia de Dashboards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Acesse os dados </a:t>
            </a:r>
            <a:r>
              <a:rPr lang="pt-BR">
                <a:solidFill>
                  <a:schemeClr val="lt1"/>
                </a:solidFill>
              </a:rPr>
              <a:t>independente</a:t>
            </a:r>
            <a:r>
              <a:rPr lang="pt-BR">
                <a:solidFill>
                  <a:schemeClr val="lt1"/>
                </a:solidFill>
              </a:rPr>
              <a:t> do dispositivo que estiver utilizando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Execute filtros em </a:t>
            </a:r>
            <a:r>
              <a:rPr b="1" lang="pt-BR">
                <a:solidFill>
                  <a:schemeClr val="accent2"/>
                </a:solidFill>
              </a:rPr>
              <a:t>tempo real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</a:rPr>
              <a:t>Interaja </a:t>
            </a:r>
            <a:r>
              <a:rPr lang="pt-BR">
                <a:solidFill>
                  <a:schemeClr val="lt1"/>
                </a:solidFill>
              </a:rPr>
              <a:t>com os gráficos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</a:rPr>
              <a:t>Visualize</a:t>
            </a:r>
            <a:r>
              <a:rPr lang="pt-BR">
                <a:solidFill>
                  <a:schemeClr val="lt1"/>
                </a:solidFill>
              </a:rPr>
              <a:t> as métricas e indicadores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Efetue as tomadas de </a:t>
            </a:r>
            <a:r>
              <a:rPr b="1" lang="pt-BR">
                <a:solidFill>
                  <a:schemeClr val="accent2"/>
                </a:solidFill>
              </a:rPr>
              <a:t>decisões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700" y="297900"/>
            <a:ext cx="4151101" cy="45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159675" y="-37025"/>
            <a:ext cx="7723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Arquitetura de Dados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35"/>
          <p:cNvSpPr/>
          <p:nvPr/>
        </p:nvSpPr>
        <p:spPr>
          <a:xfrm>
            <a:off x="800925" y="1266825"/>
            <a:ext cx="15660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819337" y="3697991"/>
            <a:ext cx="7523700" cy="125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5"/>
          <p:cNvSpPr/>
          <p:nvPr/>
        </p:nvSpPr>
        <p:spPr>
          <a:xfrm>
            <a:off x="2448704" y="1266894"/>
            <a:ext cx="42558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/>
          <p:nvPr/>
        </p:nvSpPr>
        <p:spPr>
          <a:xfrm>
            <a:off x="6777072" y="1272569"/>
            <a:ext cx="15660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550" y="758126"/>
            <a:ext cx="2730774" cy="4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08" y="1566323"/>
            <a:ext cx="709350" cy="70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 rotWithShape="1">
          <a:blip r:embed="rId5">
            <a:alphaModFix/>
          </a:blip>
          <a:srcRect b="9647" l="35888" r="35099" t="6311"/>
          <a:stretch/>
        </p:blipFill>
        <p:spPr>
          <a:xfrm>
            <a:off x="1256685" y="2522388"/>
            <a:ext cx="764175" cy="8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022" y="2687900"/>
            <a:ext cx="676713" cy="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7128" y="2687900"/>
            <a:ext cx="676713" cy="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210" y="2687900"/>
            <a:ext cx="676713" cy="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5010" y="3937028"/>
            <a:ext cx="850924" cy="65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3910" y="3951503"/>
            <a:ext cx="140164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5712" y="4049435"/>
            <a:ext cx="1304912" cy="41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4100" y="4003981"/>
            <a:ext cx="1256733" cy="50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7998" y="3918966"/>
            <a:ext cx="150275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14136" y="2574684"/>
            <a:ext cx="891876" cy="74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13">
            <a:alphaModFix/>
          </a:blip>
          <a:srcRect b="0" l="20262" r="16947" t="0"/>
          <a:stretch/>
        </p:blipFill>
        <p:spPr>
          <a:xfrm>
            <a:off x="7114162" y="1373200"/>
            <a:ext cx="891851" cy="109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52511" y="1297006"/>
            <a:ext cx="764175" cy="92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91264" y="3891316"/>
            <a:ext cx="700752" cy="7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2932476" y="3272525"/>
            <a:ext cx="7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Landing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4117325" y="3272525"/>
            <a:ext cx="95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Processing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5525214" y="3272525"/>
            <a:ext cx="7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Curated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3719580" y="2166505"/>
            <a:ext cx="181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Data Lake Store Gen2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1048250" y="3272525"/>
            <a:ext cx="125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Data Sources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6884953" y="3272525"/>
            <a:ext cx="140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Data Storytelling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3619225" y="4611625"/>
            <a:ext cx="161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Lato"/>
                <a:ea typeface="Lato"/>
                <a:cs typeface="Lato"/>
                <a:sym typeface="Lato"/>
              </a:rPr>
              <a:t>Data Orchestration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262650" y="120628"/>
            <a:ext cx="8520600" cy="4311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Origem dos Dados</a:t>
            </a:r>
            <a:endParaRPr b="1" sz="2400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00" y="638325"/>
            <a:ext cx="8213949" cy="42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6679150" y="1762288"/>
            <a:ext cx="2310300" cy="1857300"/>
          </a:xfrm>
          <a:prstGeom prst="rect">
            <a:avLst/>
          </a:prstGeom>
          <a:solidFill>
            <a:srgbClr val="F7F9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262650" y="52602"/>
            <a:ext cx="8520600" cy="487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Fluxo de Dados (Automação)</a:t>
            </a:r>
            <a:endParaRPr b="1" sz="2600"/>
          </a:p>
        </p:txBody>
      </p:sp>
      <p:sp>
        <p:nvSpPr>
          <p:cNvPr id="241" name="Google Shape;241;p37"/>
          <p:cNvSpPr/>
          <p:nvPr/>
        </p:nvSpPr>
        <p:spPr>
          <a:xfrm rot="-5400000">
            <a:off x="2058753" y="1138746"/>
            <a:ext cx="678900" cy="6486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1067349" y="3619187"/>
            <a:ext cx="570300" cy="727800"/>
          </a:xfrm>
          <a:prstGeom prst="foldedCorner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1219749" y="3771587"/>
            <a:ext cx="570300" cy="727800"/>
          </a:xfrm>
          <a:prstGeom prst="foldedCorner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1372149" y="3923987"/>
            <a:ext cx="570300" cy="727800"/>
          </a:xfrm>
          <a:prstGeom prst="foldedCorner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CSV</a:t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2133687" y="2195828"/>
            <a:ext cx="1231000" cy="876550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Extração</a:t>
            </a:r>
            <a:endParaRPr/>
          </a:p>
        </p:txBody>
      </p:sp>
      <p:sp>
        <p:nvSpPr>
          <p:cNvPr id="246" name="Google Shape;246;p37"/>
          <p:cNvSpPr/>
          <p:nvPr/>
        </p:nvSpPr>
        <p:spPr>
          <a:xfrm flipH="1" rot="-5400000">
            <a:off x="2058753" y="3455171"/>
            <a:ext cx="678900" cy="6486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7" name="Google Shape;247;p37"/>
          <p:cNvGraphicFramePr/>
          <p:nvPr/>
        </p:nvGraphicFramePr>
        <p:xfrm>
          <a:off x="4193305" y="1948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{97497EB6-D585-4314-9AA6-38167F322703}</a:tableStyleId>
              </a:tblPr>
              <a:tblGrid>
                <a:gridCol w="458575"/>
                <a:gridCol w="905075"/>
                <a:gridCol w="458575"/>
              </a:tblGrid>
              <a:tr h="36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CSV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Tratado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296" y="2982670"/>
            <a:ext cx="403500" cy="45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/>
          <p:nvPr/>
        </p:nvSpPr>
        <p:spPr>
          <a:xfrm>
            <a:off x="3569268" y="2332971"/>
            <a:ext cx="5703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6075191" y="2367846"/>
            <a:ext cx="5703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4" y="1820650"/>
            <a:ext cx="99558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263" y="2747125"/>
            <a:ext cx="2234400" cy="8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6070" y="1775233"/>
            <a:ext cx="1231014" cy="7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/>
          <p:nvPr/>
        </p:nvSpPr>
        <p:spPr>
          <a:xfrm>
            <a:off x="105085" y="2098340"/>
            <a:ext cx="1230984" cy="1185192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Servidor    ETL</a:t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1466103" y="2332971"/>
            <a:ext cx="5703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6980150" y="2450075"/>
            <a:ext cx="19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Dashboard Olist</a:t>
            </a:r>
            <a:endParaRPr b="1"/>
          </a:p>
        </p:txBody>
      </p:sp>
      <p:sp>
        <p:nvSpPr>
          <p:cNvPr id="257" name="Google Shape;257;p37"/>
          <p:cNvSpPr/>
          <p:nvPr/>
        </p:nvSpPr>
        <p:spPr>
          <a:xfrm rot="5400000">
            <a:off x="294113" y="3404411"/>
            <a:ext cx="678900" cy="64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7"/>
          <p:cNvCxnSpPr/>
          <p:nvPr/>
        </p:nvCxnSpPr>
        <p:spPr>
          <a:xfrm>
            <a:off x="3429221" y="652096"/>
            <a:ext cx="21600" cy="4026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59" name="Google Shape;259;p37"/>
          <p:cNvSpPr/>
          <p:nvPr/>
        </p:nvSpPr>
        <p:spPr>
          <a:xfrm>
            <a:off x="579526" y="425096"/>
            <a:ext cx="838500" cy="11852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SQL</a:t>
            </a:r>
            <a:endParaRPr sz="1300"/>
          </a:p>
        </p:txBody>
      </p:sp>
      <p:sp>
        <p:nvSpPr>
          <p:cNvPr id="260" name="Google Shape;260;p37"/>
          <p:cNvSpPr txBox="1"/>
          <p:nvPr/>
        </p:nvSpPr>
        <p:spPr>
          <a:xfrm>
            <a:off x="-704309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Coleta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433066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Levantamento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1728466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Modelagem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3640279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Transformação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5812450" y="4737254"/>
            <a:ext cx="33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Visualização &amp; Tomada de Decisões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1387975" y="4129866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7"/>
          <p:cNvSpPr/>
          <p:nvPr/>
        </p:nvSpPr>
        <p:spPr>
          <a:xfrm rot="-5400000">
            <a:off x="771081" y="1626236"/>
            <a:ext cx="455400" cy="403500"/>
          </a:xfrm>
          <a:prstGeom prst="leftRightArrow">
            <a:avLst>
              <a:gd fmla="val 29804" name="adj1"/>
              <a:gd fmla="val 4394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4652318" y="171225"/>
            <a:ext cx="4547100" cy="47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                    Resultados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00000"/>
                </a:solidFill>
              </a:rPr>
              <a:t>Veremos alguns exemplos de métricas e gráficos exibidos no </a:t>
            </a:r>
            <a:r>
              <a:rPr b="1" lang="pt-BR" sz="1800">
                <a:solidFill>
                  <a:schemeClr val="lt1"/>
                </a:solidFill>
              </a:rPr>
              <a:t>Dashboard Olist</a:t>
            </a:r>
            <a:r>
              <a:rPr lang="pt-BR" sz="1800">
                <a:solidFill>
                  <a:srgbClr val="000000"/>
                </a:solidFill>
              </a:rPr>
              <a:t> durante a fase de implantação do projeto piloto (dados de amostras).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Foram analisados os </a:t>
            </a:r>
            <a:r>
              <a:rPr b="1" lang="pt-BR" sz="1800">
                <a:solidFill>
                  <a:schemeClr val="lt1"/>
                </a:solidFill>
              </a:rPr>
              <a:t>acervos e exemplares</a:t>
            </a:r>
            <a:r>
              <a:rPr lang="pt-BR" sz="1800">
                <a:solidFill>
                  <a:srgbClr val="000000"/>
                </a:solidFill>
              </a:rPr>
              <a:t>, suas respectivas </a:t>
            </a:r>
            <a:r>
              <a:rPr lang="pt-BR" sz="1800"/>
              <a:t>aquisições, </a:t>
            </a:r>
            <a:r>
              <a:rPr lang="pt-BR" sz="1800">
                <a:solidFill>
                  <a:srgbClr val="000000"/>
                </a:solidFill>
              </a:rPr>
              <a:t>fornecedores, </a:t>
            </a:r>
            <a:r>
              <a:rPr lang="pt-BR" sz="1800"/>
              <a:t>bibliotecas, </a:t>
            </a:r>
            <a:r>
              <a:rPr lang="pt-BR" sz="1800">
                <a:solidFill>
                  <a:srgbClr val="000000"/>
                </a:solidFill>
              </a:rPr>
              <a:t>localizações, categorias dos usuários, empréstimos, reservas, </a:t>
            </a:r>
            <a:r>
              <a:rPr b="1" lang="pt-BR" sz="1800">
                <a:solidFill>
                  <a:schemeClr val="lt1"/>
                </a:solidFill>
              </a:rPr>
              <a:t>departamentos envolvidos</a:t>
            </a:r>
            <a:r>
              <a:rPr b="1" lang="pt-BR" sz="1800"/>
              <a:t>,</a:t>
            </a:r>
            <a:r>
              <a:rPr b="1" lang="pt-BR" sz="1800">
                <a:solidFill>
                  <a:schemeClr val="lt1"/>
                </a:solidFill>
              </a:rPr>
              <a:t> </a:t>
            </a:r>
            <a:r>
              <a:rPr lang="pt-BR" sz="1800">
                <a:solidFill>
                  <a:srgbClr val="000000"/>
                </a:solidFill>
              </a:rPr>
              <a:t>usuários que mais interagiram, além de </a:t>
            </a:r>
            <a:r>
              <a:rPr b="1" lang="pt-BR" sz="1800">
                <a:solidFill>
                  <a:schemeClr val="lt1"/>
                </a:solidFill>
              </a:rPr>
              <a:t>acessos online</a:t>
            </a:r>
            <a:r>
              <a:rPr lang="pt-BR" sz="1800">
                <a:solidFill>
                  <a:srgbClr val="000000"/>
                </a:solidFill>
              </a:rPr>
              <a:t>, redes sociais, </a:t>
            </a:r>
            <a:r>
              <a:rPr lang="pt-BR" sz="1800"/>
              <a:t>sistemas internos, estatísticas de uso de </a:t>
            </a:r>
            <a:r>
              <a:rPr b="1" lang="pt-BR" sz="1800">
                <a:solidFill>
                  <a:schemeClr val="lt1"/>
                </a:solidFill>
              </a:rPr>
              <a:t>bases de dados </a:t>
            </a:r>
            <a:r>
              <a:rPr lang="pt-BR" sz="1800"/>
              <a:t>e mais...</a:t>
            </a:r>
            <a:endParaRPr sz="1800"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5799" r="5799" t="0"/>
          <a:stretch/>
        </p:blipFill>
        <p:spPr>
          <a:xfrm>
            <a:off x="0" y="4048"/>
            <a:ext cx="45471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283100" y="559750"/>
            <a:ext cx="69630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/>
              <a:t>O conhecimento é o processo de acumular dados; </a:t>
            </a:r>
            <a:r>
              <a:rPr lang="pt-BR">
                <a:solidFill>
                  <a:schemeClr val="accent5"/>
                </a:solidFill>
              </a:rPr>
              <a:t>a sabedoria reside na sua simplificação.</a:t>
            </a:r>
            <a:r>
              <a:rPr lang="pt-BR"/>
              <a:t>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/>
              <a:t>(Martin H. Fisher. físico)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278" name="Google Shape;278;p3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79" name="Google Shape;27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280" name="Google Shape;280;p3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Não mostre dados separadamente. Sempre relacione-os a uma história que você está contando.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Uma história que comove e permanece.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1531053" y="1414775"/>
            <a:ext cx="1530300" cy="37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Aquisição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225" y="1414775"/>
            <a:ext cx="1530300" cy="37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Usuários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3061920" y="1414775"/>
            <a:ext cx="1530300" cy="37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Catalogação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4552263" y="1414775"/>
            <a:ext cx="1530300" cy="37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Circulação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6083125" y="1414775"/>
            <a:ext cx="1530300" cy="37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Internet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7613975" y="1414775"/>
            <a:ext cx="1530300" cy="37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Biblioteca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225" y="-1450"/>
            <a:ext cx="9144000" cy="141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Rascunho da Tela Inicial</a:t>
            </a:r>
            <a:br>
              <a:rPr b="1" lang="pt-BR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Dashboard PUC-Rio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5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0" y="4625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189" l="2210" r="0" t="199"/>
          <a:stretch/>
        </p:blipFill>
        <p:spPr>
          <a:xfrm>
            <a:off x="0" y="-5050"/>
            <a:ext cx="9144001" cy="514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/>
          <p:nvPr/>
        </p:nvSpPr>
        <p:spPr>
          <a:xfrm>
            <a:off x="4688275" y="1358525"/>
            <a:ext cx="444900" cy="11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283100" y="483550"/>
            <a:ext cx="7061700" cy="3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/>
              <a:t>“</a:t>
            </a:r>
            <a:r>
              <a:rPr lang="pt-BR" sz="3900"/>
              <a:t>A palavra “dado” é o plural do latim </a:t>
            </a:r>
            <a:r>
              <a:rPr i="1" lang="pt-BR" sz="3900"/>
              <a:t>datum</a:t>
            </a:r>
            <a:r>
              <a:rPr lang="pt-BR" sz="3900"/>
              <a:t>, que significa dádiva, oferta ou algo reconhecido e utilizado como base para cálculos“</a:t>
            </a:r>
            <a:endParaRPr b="0" sz="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>
                <a:solidFill>
                  <a:schemeClr val="accent5"/>
                </a:solidFill>
              </a:rPr>
              <a:t>(</a:t>
            </a:r>
            <a:r>
              <a:rPr b="0" lang="pt-BR" sz="2400">
                <a:solidFill>
                  <a:schemeClr val="accent5"/>
                </a:solidFill>
              </a:rPr>
              <a:t>Sayão e Sales - 2020)</a:t>
            </a:r>
            <a:endParaRPr b="0" sz="2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27" name="Google Shape;127;p26"/>
          <p:cNvGrpSpPr/>
          <p:nvPr/>
        </p:nvGrpSpPr>
        <p:grpSpPr>
          <a:xfrm>
            <a:off x="6781400" y="2077393"/>
            <a:ext cx="2212050" cy="3066056"/>
            <a:chOff x="6803275" y="395363"/>
            <a:chExt cx="2212050" cy="2537076"/>
          </a:xfrm>
        </p:grpSpPr>
        <p:pic>
          <p:nvPicPr>
            <p:cNvPr id="128" name="Google Shape;1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29" name="Google Shape;129;p2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6"/>
            <p:cNvSpPr txBox="1"/>
            <p:nvPr/>
          </p:nvSpPr>
          <p:spPr>
            <a:xfrm>
              <a:off x="6865512" y="684234"/>
              <a:ext cx="20664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Acesse essa apresentação: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b="1" lang="pt-BR" sz="1200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cutt.ly/pandas-olist</a:t>
              </a:r>
              <a:endParaRPr b="1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31" name="Google Shape;13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3325" y="3450415"/>
            <a:ext cx="1384800" cy="13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/>
          <p:cNvPicPr preferRelativeResize="0"/>
          <p:nvPr/>
        </p:nvPicPr>
        <p:blipFill rotWithShape="1">
          <a:blip r:embed="rId3">
            <a:alphaModFix/>
          </a:blip>
          <a:srcRect b="135" l="626" r="0" t="27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 rotWithShape="1">
          <a:blip r:embed="rId3">
            <a:alphaModFix/>
          </a:blip>
          <a:srcRect b="0" l="0" r="0" t="970"/>
          <a:stretch/>
        </p:blipFill>
        <p:spPr>
          <a:xfrm>
            <a:off x="0" y="-15025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b="23560" l="0" r="14937" t="3473"/>
          <a:stretch/>
        </p:blipFill>
        <p:spPr>
          <a:xfrm>
            <a:off x="0" y="-9675"/>
            <a:ext cx="9143999" cy="515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8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0"/>
          <p:cNvPicPr preferRelativeResize="0"/>
          <p:nvPr/>
        </p:nvPicPr>
        <p:blipFill rotWithShape="1">
          <a:blip r:embed="rId3">
            <a:alphaModFix/>
          </a:blip>
          <a:srcRect b="0" l="793" r="1215" t="0"/>
          <a:stretch/>
        </p:blipFill>
        <p:spPr>
          <a:xfrm>
            <a:off x="4310700" y="-5425"/>
            <a:ext cx="4833300" cy="51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0"/>
          <p:cNvSpPr txBox="1"/>
          <p:nvPr>
            <p:ph idx="1" type="subTitle"/>
          </p:nvPr>
        </p:nvSpPr>
        <p:spPr>
          <a:xfrm>
            <a:off x="265500" y="176700"/>
            <a:ext cx="4045200" cy="45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Discussão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“Métricas são medidas brutas que servem de subsídios aos indicadores.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São compostas por vários tipos, como valor, quantidade, peso, volume ou outro formato quantitativo.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São a base para a constituição dos indicadores de desempenho (Key Performance Indicator - KPI)”</a:t>
            </a:r>
            <a:br>
              <a:rPr lang="pt-BR" sz="1800"/>
            </a:br>
            <a:r>
              <a:rPr lang="pt-BR" sz="1800"/>
              <a:t>(ELIAS - 2019)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25"/>
            <a:ext cx="91440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51"/>
          <p:cNvCxnSpPr/>
          <p:nvPr/>
        </p:nvCxnSpPr>
        <p:spPr>
          <a:xfrm>
            <a:off x="7434075" y="4307325"/>
            <a:ext cx="5415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/>
          <p:nvPr/>
        </p:nvSpPr>
        <p:spPr>
          <a:xfrm>
            <a:off x="1611143" y="718483"/>
            <a:ext cx="5604000" cy="441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1188750" y="-7225"/>
            <a:ext cx="67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 de Dados (Narrativa)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 rotWithShape="1">
          <a:blip r:embed="rId3">
            <a:alphaModFix/>
          </a:blip>
          <a:srcRect b="5592" l="14260" r="14721" t="19735"/>
          <a:stretch/>
        </p:blipFill>
        <p:spPr>
          <a:xfrm>
            <a:off x="2132475" y="1427826"/>
            <a:ext cx="4603200" cy="3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2"/>
          <p:cNvSpPr txBox="1"/>
          <p:nvPr/>
        </p:nvSpPr>
        <p:spPr>
          <a:xfrm>
            <a:off x="1950700" y="880825"/>
            <a:ext cx="50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</a:rPr>
              <a:t>Nossa coleção está sendo bem utilizada?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/>
          <p:nvPr/>
        </p:nvSpPr>
        <p:spPr>
          <a:xfrm>
            <a:off x="1611143" y="718483"/>
            <a:ext cx="5604000" cy="441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 txBox="1"/>
          <p:nvPr>
            <p:ph type="title"/>
          </p:nvPr>
        </p:nvSpPr>
        <p:spPr>
          <a:xfrm>
            <a:off x="1188750" y="-7225"/>
            <a:ext cx="67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 de Dados (Narrativa)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3"/>
          <p:cNvSpPr txBox="1"/>
          <p:nvPr/>
        </p:nvSpPr>
        <p:spPr>
          <a:xfrm>
            <a:off x="1950700" y="880825"/>
            <a:ext cx="50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2"/>
                </a:solidFill>
              </a:rPr>
              <a:t>Nossa coleção está sendo bem utilizada?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213" y="718475"/>
            <a:ext cx="524827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4294967295" type="title"/>
          </p:nvPr>
        </p:nvSpPr>
        <p:spPr>
          <a:xfrm>
            <a:off x="459575" y="254950"/>
            <a:ext cx="5645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Contexto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7" name="Google Shape;137;p27"/>
          <p:cNvSpPr txBox="1"/>
          <p:nvPr>
            <p:ph idx="4294967295" type="title"/>
          </p:nvPr>
        </p:nvSpPr>
        <p:spPr>
          <a:xfrm>
            <a:off x="459575" y="1249850"/>
            <a:ext cx="6253200" cy="3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A Era da Informação representa os avanços tecnológicos que repercutiram na criação de um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ciberespaço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, um meio de comunicação e armazenamento, instrumentalizado pela Internet, também conhecido como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nuvens de dados.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Você sabia que, segundo estudo do 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International Data Corporation (IDC)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, esse ano chegaremos a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44 trilhões de GB (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aproximadamente 9 trilhões de DVDs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 de conteúdo digital?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Não adiantaria gerar dados como nunca, se não houvesse a possibilidade de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processar e analisar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 estes dados.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2325" y="24413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4"/>
          <p:cNvPicPr preferRelativeResize="0"/>
          <p:nvPr/>
        </p:nvPicPr>
        <p:blipFill rotWithShape="1">
          <a:blip r:embed="rId3">
            <a:alphaModFix/>
          </a:blip>
          <a:srcRect b="139" l="0" r="0" t="139"/>
          <a:stretch/>
        </p:blipFill>
        <p:spPr>
          <a:xfrm>
            <a:off x="1336975" y="1339700"/>
            <a:ext cx="6762250" cy="38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4"/>
          <p:cNvSpPr txBox="1"/>
          <p:nvPr>
            <p:ph type="title"/>
          </p:nvPr>
        </p:nvSpPr>
        <p:spPr>
          <a:xfrm>
            <a:off x="535775" y="4073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Conclusões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5"/>
          <p:cNvPicPr preferRelativeResize="0"/>
          <p:nvPr/>
        </p:nvPicPr>
        <p:blipFill rotWithShape="1">
          <a:blip r:embed="rId3">
            <a:alphaModFix amt="32000"/>
          </a:blip>
          <a:srcRect b="6529" l="0" r="0" t="65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>
            <p:ph type="title"/>
          </p:nvPr>
        </p:nvSpPr>
        <p:spPr>
          <a:xfrm>
            <a:off x="283100" y="712150"/>
            <a:ext cx="8613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“Dados são 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</a:rPr>
              <a:t>novo petróleo</a:t>
            </a:r>
            <a:r>
              <a:rPr lang="pt-BR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/>
              <a:t>(Clive Humby, cientista de dados)</a:t>
            </a:r>
            <a:endParaRPr/>
          </a:p>
        </p:txBody>
      </p:sp>
      <p:grpSp>
        <p:nvGrpSpPr>
          <p:cNvPr id="379" name="Google Shape;379;p55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380" name="Google Shape;38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381" name="Google Shape;381;p5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55"/>
            <p:cNvSpPr txBox="1"/>
            <p:nvPr/>
          </p:nvSpPr>
          <p:spPr>
            <a:xfrm>
              <a:off x="6944800" y="9128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impressão visual causada por estas tecnologias é um convite para outras pessoas da instituição abraçarem a ideia do projeto.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 e abuse disso!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5"/>
            <a:ext cx="4254600" cy="49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 txBox="1"/>
          <p:nvPr>
            <p:ph idx="4294967295" type="body"/>
          </p:nvPr>
        </p:nvSpPr>
        <p:spPr>
          <a:xfrm>
            <a:off x="2855550" y="1404925"/>
            <a:ext cx="35727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Este projeto é o resultado da união de boas ideias com muito estudo e colaboração da comunidade de código aberto do mundo todo.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Quer bater mais um papo sobre este projeto?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br>
              <a:rPr lang="pt-BR" sz="8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800">
                <a:latin typeface="Raleway"/>
                <a:ea typeface="Raleway"/>
                <a:cs typeface="Raleway"/>
                <a:sym typeface="Raleway"/>
              </a:rPr>
              <a:t>                       </a:t>
            </a:r>
            <a:r>
              <a:rPr b="1" lang="pt-BR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giuferreira@gmail.com</a:t>
            </a:r>
            <a:b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  </a:t>
            </a:r>
            <a:r>
              <a:rPr b="1" lang="pt-BR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https://cutt.ly/painel-puc-rio</a:t>
            </a:r>
            <a:endParaRPr b="1" sz="1400"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edaço de fita adesiva prendendo uma nota ao slid" id="389" name="Google Shape;389;p5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3536000" y="98547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6"/>
          <p:cNvSpPr txBox="1"/>
          <p:nvPr/>
        </p:nvSpPr>
        <p:spPr>
          <a:xfrm>
            <a:off x="2855550" y="678279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Obrigado!</a:t>
            </a:r>
            <a:endParaRPr b="1" sz="30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1" name="Google Shape;39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0275" y="3378357"/>
            <a:ext cx="1545900" cy="15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9950" y="3422565"/>
            <a:ext cx="1384800" cy="13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189300" y="281375"/>
            <a:ext cx="4302000" cy="48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 Era dos Dados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Nos últimos </a:t>
            </a:r>
            <a:r>
              <a:rPr b="1" lang="pt-BR" sz="1800"/>
              <a:t>dois anos</a:t>
            </a:r>
            <a:r>
              <a:rPr lang="pt-BR" sz="1800"/>
              <a:t> geramos mais dados do que toda a humanidade gerou ao longo dos tempos.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E não estamos nem começando.</a:t>
            </a:r>
            <a:br>
              <a:rPr lang="pt-BR" sz="1800"/>
            </a:br>
            <a:br>
              <a:rPr lang="pt-BR" sz="1800"/>
            </a:br>
            <a:r>
              <a:rPr lang="pt-BR" sz="1800"/>
              <a:t>O </a:t>
            </a:r>
            <a:r>
              <a:rPr b="1" lang="pt-BR" sz="1800"/>
              <a:t>Big Data</a:t>
            </a:r>
            <a:r>
              <a:rPr lang="pt-BR" sz="1800"/>
              <a:t> que conhecemos hoje, só vai aumentar em volume e diversidade dos dados.</a:t>
            </a:r>
            <a:endParaRPr sz="1800"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22629" l="0" r="0" t="19614"/>
          <a:stretch/>
        </p:blipFill>
        <p:spPr>
          <a:xfrm>
            <a:off x="4567575" y="0"/>
            <a:ext cx="45764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b="0" l="3262" r="3262" t="0"/>
          <a:stretch/>
        </p:blipFill>
        <p:spPr>
          <a:xfrm>
            <a:off x="-1" y="0"/>
            <a:ext cx="4567199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4699725" y="76200"/>
            <a:ext cx="4210200" cy="48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H</a:t>
            </a:r>
            <a:r>
              <a:rPr b="1" lang="pt-BR" sz="3000">
                <a:solidFill>
                  <a:schemeClr val="lt1"/>
                </a:solidFill>
              </a:rPr>
              <a:t>istórico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Gerar e armazenar dados era o nosso objetivo, mas </a:t>
            </a:r>
            <a:r>
              <a:rPr b="1" lang="pt-BR" sz="1800">
                <a:solidFill>
                  <a:schemeClr val="lt1"/>
                </a:solidFill>
              </a:rPr>
              <a:t>não o fim</a:t>
            </a:r>
            <a:r>
              <a:rPr lang="pt-BR" sz="1800">
                <a:solidFill>
                  <a:srgbClr val="000000"/>
                </a:solidFill>
              </a:rPr>
              <a:t>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Pouco se discutiu, naquela época, sobre como realmente extrair conhecimento daquele </a:t>
            </a:r>
            <a:r>
              <a:rPr b="1" lang="pt-BR" sz="1800">
                <a:solidFill>
                  <a:schemeClr val="lt1"/>
                </a:solidFill>
              </a:rPr>
              <a:t>volume monstruoso</a:t>
            </a:r>
            <a:r>
              <a:rPr lang="pt-BR" sz="1800">
                <a:solidFill>
                  <a:srgbClr val="000000"/>
                </a:solidFill>
              </a:rPr>
              <a:t> de dados que estava para se formar.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Agora devemos focar na geração de </a:t>
            </a:r>
            <a:r>
              <a:rPr b="1" lang="pt-BR" sz="1800">
                <a:solidFill>
                  <a:schemeClr val="lt1"/>
                </a:solidFill>
              </a:rPr>
              <a:t>conhecimento</a:t>
            </a:r>
            <a:r>
              <a:rPr lang="pt-BR" sz="1800">
                <a:solidFill>
                  <a:srgbClr val="000000"/>
                </a:solidFill>
              </a:rPr>
              <a:t>, através da análise mais profunda dos dados.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158025" y="1204800"/>
            <a:ext cx="4330800" cy="27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“O Business Intelligence (BI)</a:t>
            </a:r>
            <a:br>
              <a:rPr b="0" lang="pt-BR" sz="2400">
                <a:solidFill>
                  <a:schemeClr val="dk2"/>
                </a:solidFill>
              </a:rPr>
            </a:br>
            <a:r>
              <a:rPr b="0" lang="pt-BR" sz="2400">
                <a:solidFill>
                  <a:schemeClr val="dk2"/>
                </a:solidFill>
              </a:rPr>
              <a:t>é o processo de transformar </a:t>
            </a:r>
            <a:r>
              <a:rPr lang="pt-BR" sz="2400">
                <a:solidFill>
                  <a:schemeClr val="dk2"/>
                </a:solidFill>
              </a:rPr>
              <a:t>dados </a:t>
            </a:r>
            <a:r>
              <a:rPr b="0" lang="pt-BR" sz="2400">
                <a:solidFill>
                  <a:schemeClr val="dk2"/>
                </a:solidFill>
              </a:rPr>
              <a:t>em </a:t>
            </a:r>
            <a:r>
              <a:rPr lang="pt-BR" sz="2400">
                <a:solidFill>
                  <a:schemeClr val="dk2"/>
                </a:solidFill>
              </a:rPr>
              <a:t>informação </a:t>
            </a:r>
            <a:r>
              <a:rPr b="0" lang="pt-BR" sz="2400">
                <a:solidFill>
                  <a:schemeClr val="dk2"/>
                </a:solidFill>
              </a:rPr>
              <a:t>e, através da descoberta,</a:t>
            </a:r>
            <a:r>
              <a:rPr b="0" lang="pt-BR" sz="2400">
                <a:solidFill>
                  <a:schemeClr val="dk2"/>
                </a:solidFill>
              </a:rPr>
              <a:t> </a:t>
            </a:r>
            <a:r>
              <a:rPr b="0" lang="pt-BR" sz="2400">
                <a:solidFill>
                  <a:schemeClr val="dk2"/>
                </a:solidFill>
              </a:rPr>
              <a:t>transformar a </a:t>
            </a:r>
            <a:r>
              <a:rPr lang="pt-BR" sz="2400">
                <a:solidFill>
                  <a:schemeClr val="dk2"/>
                </a:solidFill>
              </a:rPr>
              <a:t>informação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em </a:t>
            </a:r>
            <a:r>
              <a:rPr lang="pt-BR" sz="2400">
                <a:solidFill>
                  <a:schemeClr val="dk2"/>
                </a:solidFill>
              </a:rPr>
              <a:t>conhecimento</a:t>
            </a:r>
            <a:r>
              <a:rPr b="0" lang="pt-BR" sz="2400">
                <a:solidFill>
                  <a:schemeClr val="dk2"/>
                </a:solidFill>
              </a:rPr>
              <a:t>”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>
                <a:solidFill>
                  <a:schemeClr val="dk2"/>
                </a:solidFill>
              </a:rPr>
              <a:t>(Gartner Group)</a:t>
            </a:r>
            <a:endParaRPr b="0" sz="2000">
              <a:solidFill>
                <a:schemeClr val="dk2"/>
              </a:solidFill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725" y="0"/>
            <a:ext cx="4655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>
            <p:ph type="title"/>
          </p:nvPr>
        </p:nvSpPr>
        <p:spPr>
          <a:xfrm>
            <a:off x="206496" y="436800"/>
            <a:ext cx="3902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200"/>
              <a:t>Análise de Dados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“Torturados, os números </a:t>
            </a:r>
            <a:r>
              <a:rPr lang="pt-BR"/>
              <a:t>dizem qualquer coisa</a:t>
            </a:r>
            <a:r>
              <a:rPr lang="pt-BR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pt-BR" sz="2400"/>
              <a:t>(Marcelo Soares, jornalista)</a:t>
            </a:r>
            <a:endParaRPr b="0" sz="2400"/>
          </a:p>
        </p:txBody>
      </p:sp>
      <p:grpSp>
        <p:nvGrpSpPr>
          <p:cNvPr id="164" name="Google Shape;164;p3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5" name="Google Shape;1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66" name="Google Shape;166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31"/>
            <p:cNvSpPr txBox="1"/>
            <p:nvPr/>
          </p:nvSpPr>
          <p:spPr>
            <a:xfrm>
              <a:off x="68686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Já se perguntou em quais regiões do Brasil o e-commerce está mais presente nos últimos anos?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gente tá calculando isso!</a:t>
              </a:r>
              <a:b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b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8" name="Google Shape;168;p31"/>
          <p:cNvSpPr txBox="1"/>
          <p:nvPr/>
        </p:nvSpPr>
        <p:spPr>
          <a:xfrm>
            <a:off x="6852400" y="4160075"/>
            <a:ext cx="18180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Acesse nossa análise</a:t>
            </a:r>
            <a:r>
              <a:rPr lang="pt-BR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b="1" lang="pt-BR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cutt.ly/analise-rfm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idx="1" type="subTitle"/>
          </p:nvPr>
        </p:nvSpPr>
        <p:spPr>
          <a:xfrm>
            <a:off x="180725" y="176700"/>
            <a:ext cx="4395600" cy="45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Metodologia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Ciclo de desenvolvimento do Dashboard Interativo da Olist: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Concepção do projeto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Desenvolvimento das estratégias</a:t>
            </a:r>
            <a:br>
              <a:rPr lang="pt-BR" sz="1800"/>
            </a:br>
            <a:r>
              <a:rPr lang="pt-BR" sz="1800"/>
              <a:t>de extração de dados e agendamento</a:t>
            </a:r>
            <a:br>
              <a:rPr lang="pt-BR" sz="500"/>
            </a:br>
            <a:endParaRPr sz="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Criação dos Datalakes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Integração com as ferramentas de visualização</a:t>
            </a:r>
            <a:br>
              <a:rPr lang="pt-BR" sz="400"/>
            </a:br>
            <a:endParaRPr sz="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Apresentação dos Resultados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3">
            <a:alphaModFix/>
          </a:blip>
          <a:srcRect b="7587" l="15049" r="15049" t="0"/>
          <a:stretch/>
        </p:blipFill>
        <p:spPr>
          <a:xfrm>
            <a:off x="4576175" y="0"/>
            <a:ext cx="4567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533949" y="1829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Período de análise do piloto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0" name="Google Shape;180;p33"/>
          <p:cNvCxnSpPr/>
          <p:nvPr/>
        </p:nvCxnSpPr>
        <p:spPr>
          <a:xfrm rot="10800000">
            <a:off x="1065988" y="1942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1" name="Google Shape;181;p33"/>
          <p:cNvSpPr txBox="1"/>
          <p:nvPr>
            <p:ph type="title"/>
          </p:nvPr>
        </p:nvSpPr>
        <p:spPr>
          <a:xfrm>
            <a:off x="1108125" y="173768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Janeiro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2" name="Google Shape;182;p33"/>
          <p:cNvSpPr txBox="1"/>
          <p:nvPr>
            <p:ph type="title"/>
          </p:nvPr>
        </p:nvSpPr>
        <p:spPr>
          <a:xfrm>
            <a:off x="3403365" y="415960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Dezembro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4886636" y="173768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Janeiro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84" name="Google Shape;184;p33"/>
          <p:cNvCxnSpPr/>
          <p:nvPr/>
        </p:nvCxnSpPr>
        <p:spPr>
          <a:xfrm>
            <a:off x="4736617" y="35963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5" name="Google Shape;185;p33"/>
          <p:cNvCxnSpPr/>
          <p:nvPr/>
        </p:nvCxnSpPr>
        <p:spPr>
          <a:xfrm rot="10800000">
            <a:off x="4827391" y="1942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6" name="Google Shape;186;p33"/>
          <p:cNvSpPr txBox="1"/>
          <p:nvPr>
            <p:ph type="title"/>
          </p:nvPr>
        </p:nvSpPr>
        <p:spPr>
          <a:xfrm>
            <a:off x="6155415" y="41709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Dezembro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569975" y="898775"/>
            <a:ext cx="828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o projeto piloto foram escolhidos os dois anos anteriores a pandemia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33"/>
          <p:cNvCxnSpPr/>
          <p:nvPr/>
        </p:nvCxnSpPr>
        <p:spPr>
          <a:xfrm>
            <a:off x="8513550" y="36157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9" name="Google Shape;189;p33"/>
          <p:cNvSpPr/>
          <p:nvPr/>
        </p:nvSpPr>
        <p:spPr>
          <a:xfrm>
            <a:off x="1048150" y="2893125"/>
            <a:ext cx="3758400" cy="72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2018</a:t>
            </a:r>
            <a:endParaRPr b="1"/>
          </a:p>
        </p:txBody>
      </p:sp>
      <p:sp>
        <p:nvSpPr>
          <p:cNvPr id="190" name="Google Shape;190;p33"/>
          <p:cNvSpPr/>
          <p:nvPr/>
        </p:nvSpPr>
        <p:spPr>
          <a:xfrm>
            <a:off x="4781950" y="2893125"/>
            <a:ext cx="3758400" cy="722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2019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5C7CB5"/>
      </a:dk1>
      <a:lt1>
        <a:srgbClr val="E7B401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